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6"/>
  </p:notesMasterIdLst>
  <p:sldIdLst>
    <p:sldId id="257" r:id="rId2"/>
    <p:sldId id="256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8" r:id="rId18"/>
    <p:sldId id="279" r:id="rId19"/>
    <p:sldId id="281" r:id="rId20"/>
    <p:sldId id="272" r:id="rId21"/>
    <p:sldId id="273" r:id="rId22"/>
    <p:sldId id="274" r:id="rId23"/>
    <p:sldId id="275" r:id="rId24"/>
    <p:sldId id="276" r:id="rId25"/>
    <p:sldId id="288" r:id="rId26"/>
    <p:sldId id="280" r:id="rId27"/>
    <p:sldId id="283" r:id="rId28"/>
    <p:sldId id="289" r:id="rId29"/>
    <p:sldId id="290" r:id="rId30"/>
    <p:sldId id="282" r:id="rId31"/>
    <p:sldId id="284" r:id="rId32"/>
    <p:sldId id="285" r:id="rId33"/>
    <p:sldId id="286" r:id="rId34"/>
    <p:sldId id="287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5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5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5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5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24" autoAdjust="0"/>
    <p:restoredTop sz="94660"/>
  </p:normalViewPr>
  <p:slideViewPr>
    <p:cSldViewPr>
      <p:cViewPr varScale="1">
        <p:scale>
          <a:sx n="89" d="100"/>
          <a:sy n="89" d="100"/>
        </p:scale>
        <p:origin x="-102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6212B49D-5554-4E6B-A92A-DD3D33807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0CC703-F9BB-4F2E-9439-372FE7EFD02D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1B7EA6-A7A0-4560-BEDF-E2FC298246D3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741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8B0065-1410-479E-800C-99248C75E661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945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4A4523-97BC-4D9E-8861-77E0EF6102A7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150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4A5408-05CB-43EC-A9E4-B6DE8C3236C2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355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6DEF3A-7DA9-456A-B596-3596D25577D4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560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07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DD55F-F208-4909-82B1-EA35CB1C1978}" type="datetimeFigureOut">
              <a:rPr lang="en-US"/>
              <a:pPr>
                <a:defRPr/>
              </a:pPr>
              <a:t>2/13/2013</a:t>
            </a:fld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4D5CA-F501-4D37-AD35-27961D6DC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E1132-3422-4D7C-81C4-E93AFA70EE46}" type="datetimeFigureOut">
              <a:rPr lang="en-US"/>
              <a:pPr>
                <a:defRPr/>
              </a:pPr>
              <a:t>2/13/2013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8EC2C-1ACD-4046-8E80-82A8B66D0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1659C-C66F-4844-BFE0-669A38FB1087}" type="datetimeFigureOut">
              <a:rPr lang="en-US"/>
              <a:pPr>
                <a:defRPr/>
              </a:pPr>
              <a:t>2/13/2013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829BA-82D8-4736-9ECD-B822910D8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B1EB6-5894-4DAE-AB1F-2FB6DBD21F50}" type="datetimeFigureOut">
              <a:rPr lang="en-US"/>
              <a:pPr>
                <a:defRPr/>
              </a:pPr>
              <a:t>2/13/2013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D7504-7FA6-4768-B1B3-F2287EA1E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D61DE-3795-4245-98BD-063680B226F4}" type="datetimeFigureOut">
              <a:rPr lang="en-US"/>
              <a:pPr>
                <a:defRPr/>
              </a:pPr>
              <a:t>2/13/2013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8805C-46AA-4843-AE69-2814808C8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72934-3A88-4302-8034-8B7349A10DA2}" type="datetimeFigureOut">
              <a:rPr lang="en-US"/>
              <a:pPr>
                <a:defRPr/>
              </a:pPr>
              <a:t>2/13/2013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B4949-E1A0-4643-80C7-0FF392EB8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3CC2C-4C8B-4F8D-8BFB-1587FC8D4446}" type="datetimeFigureOut">
              <a:rPr lang="en-US"/>
              <a:pPr>
                <a:defRPr/>
              </a:pPr>
              <a:t>2/13/2013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DCA4F-B5C9-4F6B-877F-79CCF9F48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ADE12-12B4-4C99-B303-E39437854F78}" type="datetimeFigureOut">
              <a:rPr lang="en-US"/>
              <a:pPr>
                <a:defRPr/>
              </a:pPr>
              <a:t>2/13/2013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25CFD-54CB-42E0-A30B-5132EE363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C9852-5ABC-4F5A-9D21-0ABB752B1BC9}" type="datetimeFigureOut">
              <a:rPr lang="en-US"/>
              <a:pPr>
                <a:defRPr/>
              </a:pPr>
              <a:t>2/13/2013</a:t>
            </a:fld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6C933-55E1-4101-8B1D-2474C4C16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10A14-82BF-481C-9102-8FE7F5EDC5B0}" type="datetimeFigureOut">
              <a:rPr lang="en-US"/>
              <a:pPr>
                <a:defRPr/>
              </a:pPr>
              <a:t>2/13/2013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B6482-F8BB-4F8F-A68B-6A59D66F5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1DD1B-119B-4CB0-BB63-A8265F1407B2}" type="datetimeFigureOut">
              <a:rPr lang="en-US"/>
              <a:pPr>
                <a:defRPr/>
              </a:pPr>
              <a:t>2/13/2013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53A81-6DF8-4914-AC7F-44099567B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</a:defRPr>
            </a:lvl1pPr>
          </a:lstStyle>
          <a:p>
            <a:pPr>
              <a:defRPr/>
            </a:pPr>
            <a:fld id="{F51284DF-E6B4-4A8F-848D-70164817E833}" type="datetimeFigureOut">
              <a:rPr lang="en-US"/>
              <a:pPr>
                <a:defRPr/>
              </a:pPr>
              <a:t>2/13/2013</a:t>
            </a:fld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</a:defRPr>
            </a:lvl1pPr>
          </a:lstStyle>
          <a:p>
            <a:pPr>
              <a:defRPr/>
            </a:pPr>
            <a:fld id="{989BA000-85C7-480B-B6E4-454C673831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97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7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7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70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7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97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70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97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7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b="0">
                <a:solidFill>
                  <a:schemeClr val="tx1"/>
                </a:solidFill>
                <a:latin typeface="Arial" charset="0"/>
              </a:rPr>
              <a:t>The RCA Computron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defRPr/>
            </a:pPr>
            <a:endParaRPr lang="en-US" b="1">
              <a:latin typeface="Arial" charset="0"/>
            </a:endParaRPr>
          </a:p>
          <a:p>
            <a:pPr algn="ctr" eaLnBrk="1" hangingPunct="1">
              <a:defRPr/>
            </a:pPr>
            <a:endParaRPr lang="en-US" b="1">
              <a:solidFill>
                <a:srgbClr val="99FF33"/>
              </a:solidFill>
              <a:latin typeface="Arial" charset="0"/>
            </a:endParaRPr>
          </a:p>
          <a:p>
            <a:pPr algn="ctr" eaLnBrk="1" hangingPunct="1">
              <a:defRPr/>
            </a:pPr>
            <a:r>
              <a:rPr lang="en-US" b="1">
                <a:latin typeface="Arial" charset="0"/>
              </a:rPr>
              <a:t>A 14 bit by 14 bit digital multiplier…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b="1">
                <a:latin typeface="Arial" charset="0"/>
              </a:rPr>
              <a:t> in a single electron tube.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b="1">
              <a:latin typeface="Arial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5400" b="1">
                <a:latin typeface="Arial" charset="0"/>
              </a:rPr>
              <a:t>Y = (A * X) + B + 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>
                <a:latin typeface="Arial" charset="0"/>
              </a:rPr>
              <a:t>Binary Multiplication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b="1"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>
                <a:latin typeface="Arial" charset="0"/>
              </a:rPr>
              <a:t>0 times 0 equals 0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>
                <a:latin typeface="Arial" charset="0"/>
              </a:rPr>
              <a:t>0 times 1 equals 0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>
                <a:latin typeface="Arial" charset="0"/>
              </a:rPr>
              <a:t>1 times 0 equals 0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>
                <a:latin typeface="Arial" charset="0"/>
              </a:rPr>
              <a:t>1 times 1 equals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5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228600" y="274638"/>
            <a:ext cx="8610600" cy="658336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1800">
                <a:latin typeface="Lucida Console" pitchFamily="49" charset="0"/>
              </a:rPr>
              <a:t>Thus, multiplying 10111 by 1110 in binary notation:</a:t>
            </a:r>
            <a:br>
              <a:rPr lang="en-US" sz="1800">
                <a:latin typeface="Lucida Console" pitchFamily="49" charset="0"/>
              </a:rPr>
            </a:br>
            <a:r>
              <a:rPr lang="en-US" sz="1800">
                <a:latin typeface="Lucida Console" pitchFamily="49" charset="0"/>
              </a:rPr>
              <a:t/>
            </a:r>
            <a:br>
              <a:rPr lang="en-US" sz="1800">
                <a:latin typeface="Lucida Console" pitchFamily="49" charset="0"/>
              </a:rPr>
            </a:br>
            <a:r>
              <a:rPr lang="en-US" sz="1800">
                <a:latin typeface="Lucida Console" pitchFamily="49" charset="0"/>
              </a:rPr>
              <a:t>        1 0 1 1 1   Multiplicand</a:t>
            </a:r>
            <a:br>
              <a:rPr lang="en-US" sz="1800">
                <a:latin typeface="Lucida Console" pitchFamily="49" charset="0"/>
              </a:rPr>
            </a:br>
            <a:r>
              <a:rPr lang="en-US" sz="1800">
                <a:latin typeface="Lucida Console" pitchFamily="49" charset="0"/>
              </a:rPr>
              <a:t>      x</a:t>
            </a:r>
            <a:r>
              <a:rPr lang="en-US" sz="1800" u="sng">
                <a:latin typeface="Lucida Console" pitchFamily="49" charset="0"/>
              </a:rPr>
              <a:t>   1 1 1 0   Multiplier  </a:t>
            </a:r>
            <a:r>
              <a:rPr lang="en-US" sz="1800">
                <a:latin typeface="Lucida Console" pitchFamily="49" charset="0"/>
              </a:rPr>
              <a:t/>
            </a:r>
            <a:br>
              <a:rPr lang="en-US" sz="1800">
                <a:latin typeface="Lucida Console" pitchFamily="49" charset="0"/>
              </a:rPr>
            </a:br>
            <a:r>
              <a:rPr lang="en-US" sz="1800">
                <a:latin typeface="Lucida Console" pitchFamily="49" charset="0"/>
              </a:rPr>
              <a:t>        0 0 0 0 0   partial product</a:t>
            </a:r>
            <a:br>
              <a:rPr lang="en-US" sz="1800">
                <a:latin typeface="Lucida Console" pitchFamily="49" charset="0"/>
              </a:rPr>
            </a:br>
            <a:r>
              <a:rPr lang="en-US" sz="1800">
                <a:latin typeface="Lucida Console" pitchFamily="49" charset="0"/>
              </a:rPr>
              <a:t>      1 0 1 1 1     partial product</a:t>
            </a:r>
            <a:br>
              <a:rPr lang="en-US" sz="1800">
                <a:latin typeface="Lucida Console" pitchFamily="49" charset="0"/>
              </a:rPr>
            </a:br>
            <a:r>
              <a:rPr lang="en-US" sz="1800">
                <a:latin typeface="Lucida Console" pitchFamily="49" charset="0"/>
              </a:rPr>
              <a:t>    1 0 1 1 1       partial product</a:t>
            </a:r>
            <a:br>
              <a:rPr lang="en-US" sz="1800">
                <a:latin typeface="Lucida Console" pitchFamily="49" charset="0"/>
              </a:rPr>
            </a:br>
            <a:r>
              <a:rPr lang="en-US" sz="1800">
                <a:latin typeface="Lucida Console" pitchFamily="49" charset="0"/>
              </a:rPr>
              <a:t>  1 0 1 1 1         partial product</a:t>
            </a:r>
            <a:r>
              <a:rPr lang="en-US" sz="1800" u="sng">
                <a:latin typeface="Lucida Console" pitchFamily="49" charset="0"/>
              </a:rPr>
              <a:t/>
            </a:r>
            <a:br>
              <a:rPr lang="en-US" sz="1800" u="sng">
                <a:latin typeface="Lucida Console" pitchFamily="49" charset="0"/>
              </a:rPr>
            </a:br>
            <a:r>
              <a:rPr lang="en-US" sz="1800" u="sng">
                <a:latin typeface="Lucida Console" pitchFamily="49" charset="0"/>
              </a:rPr>
              <a:t>  1 2 2 2 1 0 0 0   Carry (generated during addition)</a:t>
            </a:r>
            <a:r>
              <a:rPr lang="en-US" sz="1800">
                <a:latin typeface="Lucida Console" pitchFamily="49" charset="0"/>
              </a:rPr>
              <a:t/>
            </a:r>
            <a:br>
              <a:rPr lang="en-US" sz="1800">
                <a:latin typeface="Lucida Console" pitchFamily="49" charset="0"/>
              </a:rPr>
            </a:br>
            <a:r>
              <a:rPr lang="en-US" sz="1800">
                <a:latin typeface="Lucida Console" pitchFamily="49" charset="0"/>
              </a:rPr>
              <a:t>1 0 1 0 0 0 0 1 0   sum</a:t>
            </a:r>
            <a:br>
              <a:rPr lang="en-US" sz="1800">
                <a:latin typeface="Lucida Console" pitchFamily="49" charset="0"/>
              </a:rPr>
            </a:br>
            <a:r>
              <a:rPr lang="en-US" sz="1800">
                <a:latin typeface="Lucida Console" pitchFamily="49" charset="0"/>
              </a:rPr>
              <a:t/>
            </a:r>
            <a:br>
              <a:rPr lang="en-US" sz="1800">
                <a:latin typeface="Lucida Console" pitchFamily="49" charset="0"/>
              </a:rPr>
            </a:br>
            <a:r>
              <a:rPr lang="en-US" sz="1800">
                <a:latin typeface="Lucida Console" pitchFamily="49" charset="0"/>
              </a:rPr>
              <a:t>The rules are simple: </a:t>
            </a:r>
            <a:br>
              <a:rPr lang="en-US" sz="1800">
                <a:latin typeface="Lucida Console" pitchFamily="49" charset="0"/>
              </a:rPr>
            </a:br>
            <a:r>
              <a:rPr lang="en-US" sz="1800">
                <a:latin typeface="Lucida Console" pitchFamily="49" charset="0"/>
              </a:rPr>
              <a:t> </a:t>
            </a:r>
            <a:br>
              <a:rPr lang="en-US" sz="1800">
                <a:latin typeface="Lucida Console" pitchFamily="49" charset="0"/>
              </a:rPr>
            </a:br>
            <a:r>
              <a:rPr lang="en-US" sz="1800">
                <a:latin typeface="Lucida Console" pitchFamily="49" charset="0"/>
              </a:rPr>
              <a:t>If the digit of the multiplier is 0, add nothing; </a:t>
            </a:r>
            <a:br>
              <a:rPr lang="en-US" sz="1800">
                <a:latin typeface="Lucida Console" pitchFamily="49" charset="0"/>
              </a:rPr>
            </a:br>
            <a:r>
              <a:rPr lang="en-US" sz="1800">
                <a:latin typeface="Lucida Console" pitchFamily="49" charset="0"/>
              </a:rPr>
              <a:t> </a:t>
            </a:r>
            <a:br>
              <a:rPr lang="en-US" sz="1800">
                <a:latin typeface="Lucida Console" pitchFamily="49" charset="0"/>
              </a:rPr>
            </a:br>
            <a:r>
              <a:rPr lang="en-US" sz="1800">
                <a:latin typeface="Lucida Console" pitchFamily="49" charset="0"/>
              </a:rPr>
              <a:t>if it is 1, add the shifted multiplicand to that of the digit.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1200">
                <a:latin typeface="Lucida Console" pitchFamily="49" charset="0"/>
              </a:rPr>
              <a:t>        1 0 1 1 1   Multiplicand</a:t>
            </a:r>
            <a:br>
              <a:rPr lang="en-US" sz="1200">
                <a:latin typeface="Lucida Console" pitchFamily="49" charset="0"/>
              </a:rPr>
            </a:br>
            <a:r>
              <a:rPr lang="en-US" sz="1200">
                <a:latin typeface="Lucida Console" pitchFamily="49" charset="0"/>
              </a:rPr>
              <a:t>      x</a:t>
            </a:r>
            <a:r>
              <a:rPr lang="en-US" sz="1200" u="sng">
                <a:latin typeface="Lucida Console" pitchFamily="49" charset="0"/>
              </a:rPr>
              <a:t>   1 1 1 0   Multiplier </a:t>
            </a:r>
            <a:br>
              <a:rPr lang="en-US" sz="1200" u="sng">
                <a:latin typeface="Lucida Console" pitchFamily="49" charset="0"/>
              </a:rPr>
            </a:br>
            <a:r>
              <a:rPr lang="en-US" sz="1200" u="sng">
                <a:latin typeface="Lucida Console" pitchFamily="49" charset="0"/>
              </a:rPr>
              <a:t/>
            </a:r>
            <a:br>
              <a:rPr lang="en-US" sz="1200" u="sng">
                <a:latin typeface="Lucida Console" pitchFamily="49" charset="0"/>
              </a:rPr>
            </a:br>
            <a:r>
              <a:rPr lang="en-US" sz="1200" u="sng">
                <a:latin typeface="Lucida Console" pitchFamily="49" charset="0"/>
              </a:rPr>
              <a:t> </a:t>
            </a:r>
            <a:r>
              <a:rPr lang="en-US" sz="1200">
                <a:latin typeface="Lucida Console" pitchFamily="49" charset="0"/>
              </a:rPr>
              <a:t/>
            </a:r>
            <a:br>
              <a:rPr lang="en-US" sz="1200">
                <a:latin typeface="Lucida Console" pitchFamily="49" charset="0"/>
              </a:rPr>
            </a:br>
            <a:r>
              <a:rPr lang="en-US" sz="1200">
                <a:latin typeface="Lucida Console" pitchFamily="49" charset="0"/>
              </a:rPr>
              <a:t>        1 0 1 1 1   Multiplicand</a:t>
            </a:r>
            <a:br>
              <a:rPr lang="en-US" sz="1200">
                <a:latin typeface="Lucida Console" pitchFamily="49" charset="0"/>
              </a:rPr>
            </a:br>
            <a:r>
              <a:rPr lang="en-US" sz="1200">
                <a:latin typeface="Lucida Console" pitchFamily="49" charset="0"/>
              </a:rPr>
              <a:t>      x</a:t>
            </a:r>
            <a:r>
              <a:rPr lang="en-US" sz="1200" u="sng">
                <a:latin typeface="Lucida Console" pitchFamily="49" charset="0"/>
              </a:rPr>
              <a:t>   0 0 0 0   Multiplier  </a:t>
            </a:r>
            <a:r>
              <a:rPr lang="en-US" sz="1200">
                <a:latin typeface="Lucida Console" pitchFamily="49" charset="0"/>
              </a:rPr>
              <a:t/>
            </a:r>
            <a:br>
              <a:rPr lang="en-US" sz="1200">
                <a:latin typeface="Lucida Console" pitchFamily="49" charset="0"/>
              </a:rPr>
            </a:br>
            <a:r>
              <a:rPr lang="en-US" sz="1200">
                <a:latin typeface="Lucida Console" pitchFamily="49" charset="0"/>
              </a:rPr>
              <a:t>        0 0 0 0 0   partial product</a:t>
            </a:r>
            <a:br>
              <a:rPr lang="en-US" sz="1200">
                <a:latin typeface="Lucida Console" pitchFamily="49" charset="0"/>
              </a:rPr>
            </a:br>
            <a:r>
              <a:rPr lang="en-US" sz="1200">
                <a:latin typeface="Lucida Console" pitchFamily="49" charset="0"/>
              </a:rPr>
              <a:t>        0 0 0 0 0   sum in</a:t>
            </a:r>
            <a:r>
              <a:rPr lang="en-US" sz="1200" u="sng">
                <a:latin typeface="Lucida Console" pitchFamily="49" charset="0"/>
              </a:rPr>
              <a:t/>
            </a:r>
            <a:br>
              <a:rPr lang="en-US" sz="1200" u="sng">
                <a:latin typeface="Lucida Console" pitchFamily="49" charset="0"/>
              </a:rPr>
            </a:br>
            <a:r>
              <a:rPr lang="en-US" sz="1200" u="sng">
                <a:latin typeface="Lucida Console" pitchFamily="49" charset="0"/>
              </a:rPr>
              <a:t>        0 0 0 0 0   Carry (generated during addition)</a:t>
            </a:r>
            <a:r>
              <a:rPr lang="en-US" sz="1200">
                <a:latin typeface="Lucida Console" pitchFamily="49" charset="0"/>
              </a:rPr>
              <a:t/>
            </a:r>
            <a:br>
              <a:rPr lang="en-US" sz="1200">
                <a:latin typeface="Lucida Console" pitchFamily="49" charset="0"/>
              </a:rPr>
            </a:br>
            <a:r>
              <a:rPr lang="en-US" sz="1200">
                <a:latin typeface="Lucida Console" pitchFamily="49" charset="0"/>
              </a:rPr>
              <a:t>        0 0 0 0 0   sum out</a:t>
            </a:r>
            <a:br>
              <a:rPr lang="en-US" sz="1200">
                <a:latin typeface="Lucida Console" pitchFamily="49" charset="0"/>
              </a:rPr>
            </a:br>
            <a:r>
              <a:rPr lang="en-US" sz="1200">
                <a:latin typeface="Lucida Console" pitchFamily="49" charset="0"/>
              </a:rPr>
              <a:t/>
            </a:r>
            <a:br>
              <a:rPr lang="en-US" sz="1200">
                <a:latin typeface="Lucida Console" pitchFamily="49" charset="0"/>
              </a:rPr>
            </a:br>
            <a:r>
              <a:rPr lang="en-US" sz="1200">
                <a:latin typeface="Lucida Console" pitchFamily="49" charset="0"/>
              </a:rPr>
              <a:t>        1 0 1 1 1   Multiplicand</a:t>
            </a:r>
            <a:br>
              <a:rPr lang="en-US" sz="1200">
                <a:latin typeface="Lucida Console" pitchFamily="49" charset="0"/>
              </a:rPr>
            </a:br>
            <a:r>
              <a:rPr lang="en-US" sz="1200">
                <a:latin typeface="Lucida Console" pitchFamily="49" charset="0"/>
              </a:rPr>
              <a:t>      x</a:t>
            </a:r>
            <a:r>
              <a:rPr lang="en-US" sz="1200" u="sng">
                <a:latin typeface="Lucida Console" pitchFamily="49" charset="0"/>
              </a:rPr>
              <a:t>   0 0 1 0   Multiplier  </a:t>
            </a:r>
            <a:r>
              <a:rPr lang="en-US" sz="1200">
                <a:latin typeface="Lucida Console" pitchFamily="49" charset="0"/>
              </a:rPr>
              <a:t/>
            </a:r>
            <a:br>
              <a:rPr lang="en-US" sz="1200">
                <a:latin typeface="Lucida Console" pitchFamily="49" charset="0"/>
              </a:rPr>
            </a:br>
            <a:r>
              <a:rPr lang="en-US" sz="1200">
                <a:latin typeface="Lucida Console" pitchFamily="49" charset="0"/>
              </a:rPr>
              <a:t>      1 0 1 1 1     partial product</a:t>
            </a:r>
            <a:br>
              <a:rPr lang="en-US" sz="1200">
                <a:latin typeface="Lucida Console" pitchFamily="49" charset="0"/>
              </a:rPr>
            </a:br>
            <a:r>
              <a:rPr lang="en-US" sz="1200">
                <a:latin typeface="Lucida Console" pitchFamily="49" charset="0"/>
              </a:rPr>
              <a:t>        0 0 0 0 0   sum in</a:t>
            </a:r>
            <a:r>
              <a:rPr lang="en-US" sz="1200" u="sng">
                <a:latin typeface="Lucida Console" pitchFamily="49" charset="0"/>
              </a:rPr>
              <a:t/>
            </a:r>
            <a:br>
              <a:rPr lang="en-US" sz="1200" u="sng">
                <a:latin typeface="Lucida Console" pitchFamily="49" charset="0"/>
              </a:rPr>
            </a:br>
            <a:r>
              <a:rPr lang="en-US" sz="1200" u="sng">
                <a:latin typeface="Lucida Console" pitchFamily="49" charset="0"/>
              </a:rPr>
              <a:t>      0 0 0 0 0 0   Carry (generated during addition)</a:t>
            </a:r>
            <a:r>
              <a:rPr lang="en-US" sz="1200">
                <a:latin typeface="Lucida Console" pitchFamily="49" charset="0"/>
              </a:rPr>
              <a:t/>
            </a:r>
            <a:br>
              <a:rPr lang="en-US" sz="1200">
                <a:latin typeface="Lucida Console" pitchFamily="49" charset="0"/>
              </a:rPr>
            </a:br>
            <a:r>
              <a:rPr lang="en-US" sz="1200">
                <a:latin typeface="Lucida Console" pitchFamily="49" charset="0"/>
              </a:rPr>
              <a:t>      1 0 1 1 1 0   sum out</a:t>
            </a:r>
            <a:br>
              <a:rPr lang="en-US" sz="1200">
                <a:latin typeface="Lucida Console" pitchFamily="49" charset="0"/>
              </a:rPr>
            </a:br>
            <a:r>
              <a:rPr lang="en-US" sz="1200">
                <a:latin typeface="Lucida Console" pitchFamily="49" charset="0"/>
              </a:rPr>
              <a:t/>
            </a:r>
            <a:br>
              <a:rPr lang="en-US" sz="1200">
                <a:latin typeface="Lucida Console" pitchFamily="49" charset="0"/>
              </a:rPr>
            </a:br>
            <a:r>
              <a:rPr lang="en-US" sz="1200">
                <a:latin typeface="Lucida Console" pitchFamily="49" charset="0"/>
              </a:rPr>
              <a:t>        1 0 1 1 1   Multiplicand</a:t>
            </a:r>
            <a:br>
              <a:rPr lang="en-US" sz="1200">
                <a:latin typeface="Lucida Console" pitchFamily="49" charset="0"/>
              </a:rPr>
            </a:br>
            <a:r>
              <a:rPr lang="en-US" sz="1200">
                <a:latin typeface="Lucida Console" pitchFamily="49" charset="0"/>
              </a:rPr>
              <a:t>      x</a:t>
            </a:r>
            <a:r>
              <a:rPr lang="en-US" sz="1200" u="sng">
                <a:latin typeface="Lucida Console" pitchFamily="49" charset="0"/>
              </a:rPr>
              <a:t>   0 1 0 0   Multiplier  </a:t>
            </a:r>
            <a:r>
              <a:rPr lang="en-US" sz="1200">
                <a:latin typeface="Lucida Console" pitchFamily="49" charset="0"/>
              </a:rPr>
              <a:t/>
            </a:r>
            <a:br>
              <a:rPr lang="en-US" sz="1200">
                <a:latin typeface="Lucida Console" pitchFamily="49" charset="0"/>
              </a:rPr>
            </a:br>
            <a:r>
              <a:rPr lang="en-US" sz="1200">
                <a:latin typeface="Lucida Console" pitchFamily="49" charset="0"/>
              </a:rPr>
              <a:t>    1 0 1 1 1       partial product</a:t>
            </a:r>
            <a:br>
              <a:rPr lang="en-US" sz="1200">
                <a:latin typeface="Lucida Console" pitchFamily="49" charset="0"/>
              </a:rPr>
            </a:br>
            <a:r>
              <a:rPr lang="en-US" sz="1200">
                <a:latin typeface="Lucida Console" pitchFamily="49" charset="0"/>
              </a:rPr>
              <a:t>      1 0 1 1 1 0   sum in</a:t>
            </a:r>
            <a:r>
              <a:rPr lang="en-US" sz="1200" u="sng">
                <a:latin typeface="Lucida Console" pitchFamily="49" charset="0"/>
              </a:rPr>
              <a:t/>
            </a:r>
            <a:br>
              <a:rPr lang="en-US" sz="1200" u="sng">
                <a:latin typeface="Lucida Console" pitchFamily="49" charset="0"/>
              </a:rPr>
            </a:br>
            <a:r>
              <a:rPr lang="en-US" sz="1200" u="sng">
                <a:latin typeface="Lucida Console" pitchFamily="49" charset="0"/>
              </a:rPr>
              <a:t>  1 1 1 1 1 0 0 0   Carry (generated during addition)</a:t>
            </a:r>
            <a:r>
              <a:rPr lang="en-US" sz="1200">
                <a:latin typeface="Lucida Console" pitchFamily="49" charset="0"/>
              </a:rPr>
              <a:t/>
            </a:r>
            <a:br>
              <a:rPr lang="en-US" sz="1200">
                <a:latin typeface="Lucida Console" pitchFamily="49" charset="0"/>
              </a:rPr>
            </a:br>
            <a:r>
              <a:rPr lang="en-US" sz="1200">
                <a:latin typeface="Lucida Console" pitchFamily="49" charset="0"/>
              </a:rPr>
              <a:t>  1 0 0 0 1 0 1 0   sum out</a:t>
            </a:r>
            <a:br>
              <a:rPr lang="en-US" sz="1200">
                <a:latin typeface="Lucida Console" pitchFamily="49" charset="0"/>
              </a:rPr>
            </a:br>
            <a:r>
              <a:rPr lang="en-US" sz="1200">
                <a:latin typeface="Lucida Console" pitchFamily="49" charset="0"/>
              </a:rPr>
              <a:t/>
            </a:r>
            <a:br>
              <a:rPr lang="en-US" sz="1200">
                <a:latin typeface="Lucida Console" pitchFamily="49" charset="0"/>
              </a:rPr>
            </a:br>
            <a:r>
              <a:rPr lang="en-US" sz="1200">
                <a:latin typeface="Lucida Console" pitchFamily="49" charset="0"/>
              </a:rPr>
              <a:t>        1 0 1 1 1   Multiplicand</a:t>
            </a:r>
            <a:br>
              <a:rPr lang="en-US" sz="1200">
                <a:latin typeface="Lucida Console" pitchFamily="49" charset="0"/>
              </a:rPr>
            </a:br>
            <a:r>
              <a:rPr lang="en-US" sz="1200">
                <a:latin typeface="Lucida Console" pitchFamily="49" charset="0"/>
              </a:rPr>
              <a:t>      x</a:t>
            </a:r>
            <a:r>
              <a:rPr lang="en-US" sz="1200" u="sng">
                <a:latin typeface="Lucida Console" pitchFamily="49" charset="0"/>
              </a:rPr>
              <a:t>   1 0 0 0   Multiplier  </a:t>
            </a:r>
            <a:r>
              <a:rPr lang="en-US" sz="1200">
                <a:latin typeface="Lucida Console" pitchFamily="49" charset="0"/>
              </a:rPr>
              <a:t/>
            </a:r>
            <a:br>
              <a:rPr lang="en-US" sz="1200">
                <a:latin typeface="Lucida Console" pitchFamily="49" charset="0"/>
              </a:rPr>
            </a:br>
            <a:r>
              <a:rPr lang="en-US" sz="1200">
                <a:latin typeface="Lucida Console" pitchFamily="49" charset="0"/>
              </a:rPr>
              <a:t>  1 0 1 1 1         partial product</a:t>
            </a:r>
            <a:br>
              <a:rPr lang="en-US" sz="1200">
                <a:latin typeface="Lucida Console" pitchFamily="49" charset="0"/>
              </a:rPr>
            </a:br>
            <a:r>
              <a:rPr lang="en-US" sz="1200">
                <a:latin typeface="Lucida Console" pitchFamily="49" charset="0"/>
              </a:rPr>
              <a:t>  1 0 0 0 1 0 1 0   sum in</a:t>
            </a:r>
            <a:r>
              <a:rPr lang="en-US" sz="1200" u="sng">
                <a:latin typeface="Lucida Console" pitchFamily="49" charset="0"/>
              </a:rPr>
              <a:t/>
            </a:r>
            <a:br>
              <a:rPr lang="en-US" sz="1200" u="sng">
                <a:latin typeface="Lucida Console" pitchFamily="49" charset="0"/>
              </a:rPr>
            </a:br>
            <a:r>
              <a:rPr lang="en-US" sz="1200" u="sng">
                <a:latin typeface="Lucida Console" pitchFamily="49" charset="0"/>
              </a:rPr>
              <a:t>1 0 1 1 1 0 0 0 0   Carry (generated during addition)</a:t>
            </a:r>
            <a:r>
              <a:rPr lang="en-US" sz="1200">
                <a:latin typeface="Lucida Console" pitchFamily="49" charset="0"/>
              </a:rPr>
              <a:t/>
            </a:r>
            <a:br>
              <a:rPr lang="en-US" sz="1200">
                <a:latin typeface="Lucida Console" pitchFamily="49" charset="0"/>
              </a:rPr>
            </a:br>
            <a:r>
              <a:rPr lang="en-US" sz="1200">
                <a:latin typeface="Lucida Console" pitchFamily="49" charset="0"/>
              </a:rPr>
              <a:t>1 0 1 0 0 0 0 1 0   sum 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>
                <a:latin typeface="Arial" charset="0"/>
              </a:rPr>
              <a:t>3-Bit Adder</a:t>
            </a:r>
          </a:p>
        </p:txBody>
      </p:sp>
      <p:pic>
        <p:nvPicPr>
          <p:cNvPr id="38914" name="Picture 4" descr="3adde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600200"/>
            <a:ext cx="7043738" cy="499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5" descr="3adde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76400"/>
            <a:ext cx="5257800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6" descr="onebloc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2819400"/>
            <a:ext cx="1828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5" descr="mpy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066800"/>
            <a:ext cx="8391525" cy="515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1200" smtClean="0">
                <a:effectLst/>
                <a:latin typeface="Lucida Console" pitchFamily="49" charset="0"/>
              </a:rPr>
              <a:t>        </a:t>
            </a:r>
            <a:r>
              <a:rPr lang="en-US" sz="1200" smtClean="0">
                <a:latin typeface="Lucida Console" pitchFamily="49" charset="0"/>
              </a:rPr>
              <a:t>1 0 1 1 1   Multiplicand</a:t>
            </a:r>
            <a:br>
              <a:rPr lang="en-US" sz="1200" smtClean="0">
                <a:latin typeface="Lucida Console" pitchFamily="49" charset="0"/>
              </a:rPr>
            </a:br>
            <a:r>
              <a:rPr lang="en-US" sz="1200" smtClean="0">
                <a:latin typeface="Lucida Console" pitchFamily="49" charset="0"/>
              </a:rPr>
              <a:t>      x</a:t>
            </a:r>
            <a:r>
              <a:rPr lang="en-US" sz="1200" u="sng" smtClean="0">
                <a:latin typeface="Lucida Console" pitchFamily="49" charset="0"/>
              </a:rPr>
              <a:t>   1 1 1 0   Multiplier </a:t>
            </a:r>
            <a:br>
              <a:rPr lang="en-US" sz="1200" u="sng" smtClean="0">
                <a:latin typeface="Lucida Console" pitchFamily="49" charset="0"/>
              </a:rPr>
            </a:br>
            <a:r>
              <a:rPr lang="en-US" sz="1200" u="sng" smtClean="0">
                <a:latin typeface="Lucida Console" pitchFamily="49" charset="0"/>
              </a:rPr>
              <a:t/>
            </a:r>
            <a:br>
              <a:rPr lang="en-US" sz="1200" u="sng" smtClean="0">
                <a:latin typeface="Lucida Console" pitchFamily="49" charset="0"/>
              </a:rPr>
            </a:br>
            <a:r>
              <a:rPr lang="en-US" sz="1200" u="sng" smtClean="0">
                <a:latin typeface="Lucida Console" pitchFamily="49" charset="0"/>
              </a:rPr>
              <a:t> </a:t>
            </a:r>
            <a:r>
              <a:rPr lang="en-US" sz="1200" smtClean="0">
                <a:latin typeface="Lucida Console" pitchFamily="49" charset="0"/>
              </a:rPr>
              <a:t/>
            </a:r>
            <a:br>
              <a:rPr lang="en-US" sz="1200" smtClean="0">
                <a:latin typeface="Lucida Console" pitchFamily="49" charset="0"/>
              </a:rPr>
            </a:br>
            <a:r>
              <a:rPr lang="en-US" sz="1200" smtClean="0">
                <a:latin typeface="Lucida Console" pitchFamily="49" charset="0"/>
              </a:rPr>
              <a:t>        1 0 1 1 1   Multiplicand</a:t>
            </a:r>
            <a:br>
              <a:rPr lang="en-US" sz="1200" smtClean="0">
                <a:latin typeface="Lucida Console" pitchFamily="49" charset="0"/>
              </a:rPr>
            </a:br>
            <a:r>
              <a:rPr lang="en-US" sz="1200" smtClean="0">
                <a:latin typeface="Lucida Console" pitchFamily="49" charset="0"/>
              </a:rPr>
              <a:t>      x</a:t>
            </a:r>
            <a:r>
              <a:rPr lang="en-US" sz="1200" u="sng" smtClean="0">
                <a:latin typeface="Lucida Console" pitchFamily="49" charset="0"/>
              </a:rPr>
              <a:t>   0 0 0 0   Multiplier  </a:t>
            </a:r>
            <a:r>
              <a:rPr lang="en-US" sz="1200" smtClean="0">
                <a:latin typeface="Lucida Console" pitchFamily="49" charset="0"/>
              </a:rPr>
              <a:t/>
            </a:r>
            <a:br>
              <a:rPr lang="en-US" sz="1200" smtClean="0">
                <a:latin typeface="Lucida Console" pitchFamily="49" charset="0"/>
              </a:rPr>
            </a:br>
            <a:r>
              <a:rPr lang="en-US" sz="1200" smtClean="0">
                <a:latin typeface="Lucida Console" pitchFamily="49" charset="0"/>
              </a:rPr>
              <a:t>        0 0 0 0 0   partial product</a:t>
            </a:r>
            <a:br>
              <a:rPr lang="en-US" sz="1200" smtClean="0">
                <a:latin typeface="Lucida Console" pitchFamily="49" charset="0"/>
              </a:rPr>
            </a:br>
            <a:r>
              <a:rPr lang="en-US" sz="1200" smtClean="0">
                <a:latin typeface="Lucida Console" pitchFamily="49" charset="0"/>
              </a:rPr>
              <a:t>        0 0 0 0 0   sum in</a:t>
            </a:r>
            <a:r>
              <a:rPr lang="en-US" sz="1200" u="sng" smtClean="0">
                <a:latin typeface="Lucida Console" pitchFamily="49" charset="0"/>
              </a:rPr>
              <a:t/>
            </a:r>
            <a:br>
              <a:rPr lang="en-US" sz="1200" u="sng" smtClean="0">
                <a:latin typeface="Lucida Console" pitchFamily="49" charset="0"/>
              </a:rPr>
            </a:br>
            <a:r>
              <a:rPr lang="en-US" sz="1200" u="sng" smtClean="0">
                <a:latin typeface="Lucida Console" pitchFamily="49" charset="0"/>
              </a:rPr>
              <a:t>        0 0 0 0 0   Carry (generated during addition)</a:t>
            </a:r>
            <a:r>
              <a:rPr lang="en-US" sz="1200" smtClean="0">
                <a:latin typeface="Lucida Console" pitchFamily="49" charset="0"/>
              </a:rPr>
              <a:t/>
            </a:r>
            <a:br>
              <a:rPr lang="en-US" sz="1200" smtClean="0">
                <a:latin typeface="Lucida Console" pitchFamily="49" charset="0"/>
              </a:rPr>
            </a:br>
            <a:r>
              <a:rPr lang="en-US" sz="1200" smtClean="0">
                <a:latin typeface="Lucida Console" pitchFamily="49" charset="0"/>
              </a:rPr>
              <a:t>        0 0 0 0 0   sum out</a:t>
            </a:r>
            <a:br>
              <a:rPr lang="en-US" sz="1200" smtClean="0">
                <a:latin typeface="Lucida Console" pitchFamily="49" charset="0"/>
              </a:rPr>
            </a:br>
            <a:r>
              <a:rPr lang="en-US" sz="1200" smtClean="0">
                <a:latin typeface="Lucida Console" pitchFamily="49" charset="0"/>
              </a:rPr>
              <a:t/>
            </a:r>
            <a:br>
              <a:rPr lang="en-US" sz="1200" smtClean="0">
                <a:latin typeface="Lucida Console" pitchFamily="49" charset="0"/>
              </a:rPr>
            </a:br>
            <a:r>
              <a:rPr lang="en-US" sz="1200" smtClean="0">
                <a:latin typeface="Lucida Console" pitchFamily="49" charset="0"/>
              </a:rPr>
              <a:t>        1 0 1 1 1   Multiplicand</a:t>
            </a:r>
            <a:br>
              <a:rPr lang="en-US" sz="1200" smtClean="0">
                <a:latin typeface="Lucida Console" pitchFamily="49" charset="0"/>
              </a:rPr>
            </a:br>
            <a:r>
              <a:rPr lang="en-US" sz="1200" smtClean="0">
                <a:latin typeface="Lucida Console" pitchFamily="49" charset="0"/>
              </a:rPr>
              <a:t>      x</a:t>
            </a:r>
            <a:r>
              <a:rPr lang="en-US" sz="1200" u="sng" smtClean="0">
                <a:latin typeface="Lucida Console" pitchFamily="49" charset="0"/>
              </a:rPr>
              <a:t>   0 0 1 0   Multiplier  </a:t>
            </a:r>
            <a:r>
              <a:rPr lang="en-US" sz="1200" smtClean="0">
                <a:latin typeface="Lucida Console" pitchFamily="49" charset="0"/>
              </a:rPr>
              <a:t/>
            </a:r>
            <a:br>
              <a:rPr lang="en-US" sz="1200" smtClean="0">
                <a:latin typeface="Lucida Console" pitchFamily="49" charset="0"/>
              </a:rPr>
            </a:br>
            <a:r>
              <a:rPr lang="en-US" sz="1200" smtClean="0">
                <a:latin typeface="Lucida Console" pitchFamily="49" charset="0"/>
              </a:rPr>
              <a:t>      1 0 1 1 1     partial product</a:t>
            </a:r>
            <a:br>
              <a:rPr lang="en-US" sz="1200" smtClean="0">
                <a:latin typeface="Lucida Console" pitchFamily="49" charset="0"/>
              </a:rPr>
            </a:br>
            <a:r>
              <a:rPr lang="en-US" sz="1200" smtClean="0">
                <a:latin typeface="Lucida Console" pitchFamily="49" charset="0"/>
              </a:rPr>
              <a:t>        0 0 0 0 0   sum in</a:t>
            </a:r>
            <a:r>
              <a:rPr lang="en-US" sz="1200" u="sng" smtClean="0">
                <a:latin typeface="Lucida Console" pitchFamily="49" charset="0"/>
              </a:rPr>
              <a:t/>
            </a:r>
            <a:br>
              <a:rPr lang="en-US" sz="1200" u="sng" smtClean="0">
                <a:latin typeface="Lucida Console" pitchFamily="49" charset="0"/>
              </a:rPr>
            </a:br>
            <a:r>
              <a:rPr lang="en-US" sz="1200" u="sng" smtClean="0">
                <a:latin typeface="Lucida Console" pitchFamily="49" charset="0"/>
              </a:rPr>
              <a:t>      0 0 0 0 0 0   Carry (generated during addition)</a:t>
            </a:r>
            <a:r>
              <a:rPr lang="en-US" sz="1200" smtClean="0">
                <a:latin typeface="Lucida Console" pitchFamily="49" charset="0"/>
              </a:rPr>
              <a:t/>
            </a:r>
            <a:br>
              <a:rPr lang="en-US" sz="1200" smtClean="0">
                <a:latin typeface="Lucida Console" pitchFamily="49" charset="0"/>
              </a:rPr>
            </a:br>
            <a:r>
              <a:rPr lang="en-US" sz="1200" smtClean="0">
                <a:latin typeface="Lucida Console" pitchFamily="49" charset="0"/>
              </a:rPr>
              <a:t>      1 0 1 1 1 0   sum out</a:t>
            </a:r>
            <a:br>
              <a:rPr lang="en-US" sz="1200" smtClean="0">
                <a:latin typeface="Lucida Console" pitchFamily="49" charset="0"/>
              </a:rPr>
            </a:br>
            <a:r>
              <a:rPr lang="en-US" sz="1200" smtClean="0">
                <a:latin typeface="Lucida Console" pitchFamily="49" charset="0"/>
              </a:rPr>
              <a:t/>
            </a:r>
            <a:br>
              <a:rPr lang="en-US" sz="1200" smtClean="0">
                <a:latin typeface="Lucida Console" pitchFamily="49" charset="0"/>
              </a:rPr>
            </a:br>
            <a:r>
              <a:rPr lang="en-US" sz="1200" smtClean="0">
                <a:latin typeface="Lucida Console" pitchFamily="49" charset="0"/>
              </a:rPr>
              <a:t>        1 0 1 1 1   Multiplicand</a:t>
            </a:r>
            <a:br>
              <a:rPr lang="en-US" sz="1200" smtClean="0">
                <a:latin typeface="Lucida Console" pitchFamily="49" charset="0"/>
              </a:rPr>
            </a:br>
            <a:r>
              <a:rPr lang="en-US" sz="1200" smtClean="0">
                <a:latin typeface="Lucida Console" pitchFamily="49" charset="0"/>
              </a:rPr>
              <a:t>      x</a:t>
            </a:r>
            <a:r>
              <a:rPr lang="en-US" sz="1200" u="sng" smtClean="0">
                <a:latin typeface="Lucida Console" pitchFamily="49" charset="0"/>
              </a:rPr>
              <a:t>   0 1 0 0   Multiplier  </a:t>
            </a:r>
            <a:r>
              <a:rPr lang="en-US" sz="1200" smtClean="0">
                <a:latin typeface="Lucida Console" pitchFamily="49" charset="0"/>
              </a:rPr>
              <a:t/>
            </a:r>
            <a:br>
              <a:rPr lang="en-US" sz="1200" smtClean="0">
                <a:latin typeface="Lucida Console" pitchFamily="49" charset="0"/>
              </a:rPr>
            </a:br>
            <a:r>
              <a:rPr lang="en-US" sz="1200" smtClean="0">
                <a:latin typeface="Lucida Console" pitchFamily="49" charset="0"/>
              </a:rPr>
              <a:t>    1 0 1 1 1       partial product</a:t>
            </a:r>
            <a:br>
              <a:rPr lang="en-US" sz="1200" smtClean="0">
                <a:latin typeface="Lucida Console" pitchFamily="49" charset="0"/>
              </a:rPr>
            </a:br>
            <a:r>
              <a:rPr lang="en-US" sz="1200" smtClean="0">
                <a:latin typeface="Lucida Console" pitchFamily="49" charset="0"/>
              </a:rPr>
              <a:t>      1 0 1 1 1 0   sum in</a:t>
            </a:r>
            <a:r>
              <a:rPr lang="en-US" sz="1200" u="sng" smtClean="0">
                <a:latin typeface="Lucida Console" pitchFamily="49" charset="0"/>
              </a:rPr>
              <a:t/>
            </a:r>
            <a:br>
              <a:rPr lang="en-US" sz="1200" u="sng" smtClean="0">
                <a:latin typeface="Lucida Console" pitchFamily="49" charset="0"/>
              </a:rPr>
            </a:br>
            <a:r>
              <a:rPr lang="en-US" sz="1200" u="sng" smtClean="0">
                <a:latin typeface="Lucida Console" pitchFamily="49" charset="0"/>
              </a:rPr>
              <a:t>  1 1 1 1 1 0 0 0   Carry (generated during addition)</a:t>
            </a:r>
            <a:r>
              <a:rPr lang="en-US" sz="1200" smtClean="0">
                <a:latin typeface="Lucida Console" pitchFamily="49" charset="0"/>
              </a:rPr>
              <a:t/>
            </a:r>
            <a:br>
              <a:rPr lang="en-US" sz="1200" smtClean="0">
                <a:latin typeface="Lucida Console" pitchFamily="49" charset="0"/>
              </a:rPr>
            </a:br>
            <a:r>
              <a:rPr lang="en-US" sz="1200" smtClean="0">
                <a:latin typeface="Lucida Console" pitchFamily="49" charset="0"/>
              </a:rPr>
              <a:t>  1 0 0 0 1 0 1 0   sum out</a:t>
            </a:r>
            <a:br>
              <a:rPr lang="en-US" sz="1200" smtClean="0">
                <a:latin typeface="Lucida Console" pitchFamily="49" charset="0"/>
              </a:rPr>
            </a:br>
            <a:r>
              <a:rPr lang="en-US" sz="1200" smtClean="0">
                <a:latin typeface="Lucida Console" pitchFamily="49" charset="0"/>
              </a:rPr>
              <a:t/>
            </a:r>
            <a:br>
              <a:rPr lang="en-US" sz="1200" smtClean="0">
                <a:latin typeface="Lucida Console" pitchFamily="49" charset="0"/>
              </a:rPr>
            </a:br>
            <a:r>
              <a:rPr lang="en-US" sz="1200" smtClean="0">
                <a:latin typeface="Lucida Console" pitchFamily="49" charset="0"/>
              </a:rPr>
              <a:t>        1 0 1 1 1   Multiplicand</a:t>
            </a:r>
            <a:br>
              <a:rPr lang="en-US" sz="1200" smtClean="0">
                <a:latin typeface="Lucida Console" pitchFamily="49" charset="0"/>
              </a:rPr>
            </a:br>
            <a:r>
              <a:rPr lang="en-US" sz="1200" smtClean="0">
                <a:latin typeface="Lucida Console" pitchFamily="49" charset="0"/>
              </a:rPr>
              <a:t>      x</a:t>
            </a:r>
            <a:r>
              <a:rPr lang="en-US" sz="1200" u="sng" smtClean="0">
                <a:latin typeface="Lucida Console" pitchFamily="49" charset="0"/>
              </a:rPr>
              <a:t>   1 0 0 0   Multiplier  </a:t>
            </a:r>
            <a:r>
              <a:rPr lang="en-US" sz="1200" smtClean="0">
                <a:latin typeface="Lucida Console" pitchFamily="49" charset="0"/>
              </a:rPr>
              <a:t/>
            </a:r>
            <a:br>
              <a:rPr lang="en-US" sz="1200" smtClean="0">
                <a:latin typeface="Lucida Console" pitchFamily="49" charset="0"/>
              </a:rPr>
            </a:br>
            <a:r>
              <a:rPr lang="en-US" sz="1200" smtClean="0">
                <a:latin typeface="Lucida Console" pitchFamily="49" charset="0"/>
              </a:rPr>
              <a:t>  1 0 1 1 1         partial product</a:t>
            </a:r>
            <a:br>
              <a:rPr lang="en-US" sz="1200" smtClean="0">
                <a:latin typeface="Lucida Console" pitchFamily="49" charset="0"/>
              </a:rPr>
            </a:br>
            <a:r>
              <a:rPr lang="en-US" sz="1200" smtClean="0">
                <a:latin typeface="Lucida Console" pitchFamily="49" charset="0"/>
              </a:rPr>
              <a:t>  1 0 0 0 1 0 1 0   sum in</a:t>
            </a:r>
            <a:r>
              <a:rPr lang="en-US" sz="1200" u="sng" smtClean="0">
                <a:latin typeface="Lucida Console" pitchFamily="49" charset="0"/>
              </a:rPr>
              <a:t/>
            </a:r>
            <a:br>
              <a:rPr lang="en-US" sz="1200" u="sng" smtClean="0">
                <a:latin typeface="Lucida Console" pitchFamily="49" charset="0"/>
              </a:rPr>
            </a:br>
            <a:r>
              <a:rPr lang="en-US" sz="1200" u="sng" smtClean="0">
                <a:latin typeface="Lucida Console" pitchFamily="49" charset="0"/>
              </a:rPr>
              <a:t>1 0 1 1 1 0 0 0 0   Carry (generated during addition)</a:t>
            </a:r>
            <a:r>
              <a:rPr lang="en-US" sz="1200" smtClean="0">
                <a:latin typeface="Lucida Console" pitchFamily="49" charset="0"/>
              </a:rPr>
              <a:t/>
            </a:r>
            <a:br>
              <a:rPr lang="en-US" sz="1200" smtClean="0">
                <a:latin typeface="Lucida Console" pitchFamily="49" charset="0"/>
              </a:rPr>
            </a:br>
            <a:r>
              <a:rPr lang="en-US" sz="1200" smtClean="0">
                <a:latin typeface="Lucida Console" pitchFamily="49" charset="0"/>
              </a:rPr>
              <a:t>1 0 1 0 0 0 0 1 0   sum out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  <a:latin typeface="Arial" charset="0"/>
              </a:rPr>
              <a:t>Cathode Ray Tube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effectLst/>
            </a:endParaRPr>
          </a:p>
        </p:txBody>
      </p:sp>
      <p:pic>
        <p:nvPicPr>
          <p:cNvPr id="47107" name="Picture 5" descr="OrthoGun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752600"/>
            <a:ext cx="66675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  <a:latin typeface="Arial" charset="0"/>
              </a:rPr>
              <a:t>CRT… plus windows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effectLst/>
            </a:endParaRPr>
          </a:p>
        </p:txBody>
      </p:sp>
      <p:pic>
        <p:nvPicPr>
          <p:cNvPr id="49155" name="Picture 4" descr="OrthoGunN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828800"/>
            <a:ext cx="66675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  <a:latin typeface="Arial" charset="0"/>
              </a:rPr>
              <a:t>Three Bit CRT:  AX+B+C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effectLst/>
            </a:endParaRPr>
          </a:p>
        </p:txBody>
      </p:sp>
      <p:pic>
        <p:nvPicPr>
          <p:cNvPr id="51203" name="Picture 4" descr="OrthoGuntarg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676400"/>
            <a:ext cx="66675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 idx="4294967295"/>
          </p:nvPr>
        </p:nvSpPr>
        <p:spPr>
          <a:xfrm flipV="1">
            <a:off x="685800" y="1981200"/>
            <a:ext cx="7772400" cy="149225"/>
          </a:xfrm>
        </p:spPr>
        <p:txBody>
          <a:bodyPr/>
          <a:lstStyle/>
          <a:p>
            <a:pPr eaLnBrk="1" hangingPunct="1">
              <a:defRPr/>
            </a:pPr>
            <a:endParaRPr lang="en-US" sz="540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1295400"/>
            <a:ext cx="6400800" cy="43434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>
                <a:latin typeface="Arial" charset="0"/>
              </a:rPr>
              <a:t>Earliest available documents show the project began in the Summer of 1941, by principal investigators: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b="1">
              <a:latin typeface="Arial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>
                <a:latin typeface="Arial" charset="0"/>
              </a:rPr>
              <a:t>Richard L. Snyder, Jr.,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>
                <a:latin typeface="Arial" charset="0"/>
              </a:rPr>
              <a:t>Jan Rajchman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>
                <a:latin typeface="Arial" charset="0"/>
              </a:rPr>
              <a:t>Paul Rudnick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  <a:latin typeface="Arial" charset="0"/>
              </a:rPr>
              <a:t>Secondary Electron Emission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effectLst/>
            </a:endParaRPr>
          </a:p>
        </p:txBody>
      </p:sp>
      <p:pic>
        <p:nvPicPr>
          <p:cNvPr id="53251" name="Picture 4" descr="thunderdo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752600"/>
            <a:ext cx="81280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One man enters. Two men leave.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effectLst/>
            </a:endParaRPr>
          </a:p>
        </p:txBody>
      </p:sp>
      <p:pic>
        <p:nvPicPr>
          <p:cNvPr id="55299" name="Picture 4" descr="thunderdo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752600"/>
            <a:ext cx="81280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endParaRPr lang="en-US" smtClean="0">
              <a:effectLst/>
            </a:endParaRPr>
          </a:p>
        </p:txBody>
      </p:sp>
      <p:pic>
        <p:nvPicPr>
          <p:cNvPr id="57346" name="Picture 5" descr="Photomultiplier_schema_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295400"/>
            <a:ext cx="80772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  <a:latin typeface="Arial" charset="0"/>
              </a:rPr>
              <a:t>Floating Target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effectLst/>
            </a:endParaRPr>
          </a:p>
        </p:txBody>
      </p:sp>
      <p:pic>
        <p:nvPicPr>
          <p:cNvPr id="59395" name="Picture 4" descr="1Targ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981200"/>
            <a:ext cx="66103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  <a:latin typeface="Arial" charset="0"/>
              </a:rPr>
              <a:t>Floating Target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effectLst/>
            </a:endParaRPr>
          </a:p>
        </p:txBody>
      </p:sp>
      <p:pic>
        <p:nvPicPr>
          <p:cNvPr id="61443" name="Picture 4" descr="2Targ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905000"/>
            <a:ext cx="721042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ffectLst/>
            </a:endParaRPr>
          </a:p>
        </p:txBody>
      </p:sp>
      <p:pic>
        <p:nvPicPr>
          <p:cNvPr id="63490" name="Picture 5" descr="NewlFig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82391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6" descr="NewlFig2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733800"/>
            <a:ext cx="82296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  <a:latin typeface="Arial" charset="0"/>
              </a:rPr>
              <a:t>Target… now with labels!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effectLst/>
            </a:endParaRPr>
          </a:p>
        </p:txBody>
      </p:sp>
      <p:pic>
        <p:nvPicPr>
          <p:cNvPr id="65539" name="Picture 5" descr="TargetLab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752600"/>
            <a:ext cx="6667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  <a:latin typeface="Arial" charset="0"/>
              </a:rPr>
              <a:t>Inputs and Outputs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effectLst/>
            </a:endParaRPr>
          </a:p>
        </p:txBody>
      </p:sp>
      <p:pic>
        <p:nvPicPr>
          <p:cNvPr id="67587" name="Picture 5" descr="GunTarget2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8250" y="1752600"/>
            <a:ext cx="666750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Rot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endParaRPr lang="en-US" smtClean="0">
              <a:effectLst/>
            </a:endParaRPr>
          </a:p>
        </p:txBody>
      </p:sp>
      <p:pic>
        <p:nvPicPr>
          <p:cNvPr id="80901" name="Picture 5" descr="fig10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8988" y="304800"/>
            <a:ext cx="4964112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Rot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endParaRPr lang="en-US" smtClean="0">
              <a:effectLst/>
            </a:endParaRPr>
          </a:p>
        </p:txBody>
      </p:sp>
      <p:pic>
        <p:nvPicPr>
          <p:cNvPr id="83973" name="Picture 5" descr="fig21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8663" y="609600"/>
            <a:ext cx="4840287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b="0">
                <a:solidFill>
                  <a:srgbClr val="99FF33"/>
                </a:solidFill>
                <a:latin typeface="Arial" charset="0"/>
              </a:rPr>
              <a:t>Gun Directors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US" b="1">
              <a:latin typeface="Arial" charset="0"/>
            </a:endParaRPr>
          </a:p>
          <a:p>
            <a:pPr eaLnBrk="1" hangingPunct="1">
              <a:defRPr/>
            </a:pPr>
            <a:r>
              <a:rPr lang="en-US" b="1">
                <a:latin typeface="Arial" charset="0"/>
              </a:rPr>
              <a:t>Mechanical marvels intended to aim artillery at incoming aircraft.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>
              <a:latin typeface="Arial" charset="0"/>
            </a:endParaRPr>
          </a:p>
          <a:p>
            <a:pPr eaLnBrk="1" hangingPunct="1">
              <a:defRPr/>
            </a:pPr>
            <a:r>
              <a:rPr lang="en-US" b="1">
                <a:latin typeface="Arial" charset="0"/>
              </a:rPr>
              <a:t>Operated by teams of skilled operators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>
              <a:latin typeface="Arial" charset="0"/>
            </a:endParaRPr>
          </a:p>
          <a:p>
            <a:pPr eaLnBrk="1" hangingPunct="1">
              <a:defRPr/>
            </a:pPr>
            <a:r>
              <a:rPr lang="en-US" b="1">
                <a:latin typeface="Arial" charset="0"/>
              </a:rPr>
              <a:t>Marginally better than dead reckoning.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5" descr="mpy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066800"/>
            <a:ext cx="8391525" cy="515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endParaRPr lang="en-US" smtClean="0">
              <a:effectLst/>
            </a:endParaRPr>
          </a:p>
        </p:txBody>
      </p:sp>
      <p:pic>
        <p:nvPicPr>
          <p:cNvPr id="71682" name="Picture 5" descr="CarryPlate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8250" y="866775"/>
            <a:ext cx="66675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ffectLst/>
            </a:endParaRPr>
          </a:p>
        </p:txBody>
      </p:sp>
      <p:pic>
        <p:nvPicPr>
          <p:cNvPr id="73730" name="Picture 5" descr="SumPlate1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8250" y="890588"/>
            <a:ext cx="66675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SketchUp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ffectLst/>
              </a:rPr>
              <a:t>Step20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effectLst/>
            </a:endParaRPr>
          </a:p>
        </p:txBody>
      </p:sp>
      <p:pic>
        <p:nvPicPr>
          <p:cNvPr id="77826" name="Picture 5" descr="Fig32C4146po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7863" y="228600"/>
            <a:ext cx="5246687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chemeClr val="tx1"/>
                </a:solidFill>
                <a:latin typeface="Arial" charset="0"/>
              </a:rPr>
              <a:t>      M7 Director</a:t>
            </a:r>
          </a:p>
        </p:txBody>
      </p:sp>
      <p:pic>
        <p:nvPicPr>
          <p:cNvPr id="20482" name="Picture 4" descr="M7 director crewPo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362075"/>
            <a:ext cx="5791200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T6-Gun-Director-drawingPo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539750"/>
            <a:ext cx="8890000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Sperry_M2_director-1932Po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838200"/>
            <a:ext cx="8001000" cy="535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>
                <a:latin typeface="Arial" charset="0"/>
              </a:rPr>
              <a:t>Decimal Multiplication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2000" b="1" smtClean="0">
              <a:latin typeface="Lucida Console" pitchFamily="49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smtClean="0">
                <a:latin typeface="Lucida Console" pitchFamily="49" charset="0"/>
              </a:rPr>
              <a:t>      2 9 7   Multiplicand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smtClean="0">
                <a:latin typeface="Lucida Console" pitchFamily="49" charset="0"/>
              </a:rPr>
              <a:t>       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smtClean="0">
                <a:latin typeface="Lucida Console" pitchFamily="49" charset="0"/>
              </a:rPr>
              <a:t>x</a:t>
            </a:r>
            <a:r>
              <a:rPr lang="en-US" sz="2000" b="1" u="sng" smtClean="0">
                <a:latin typeface="Lucida Console" pitchFamily="49" charset="0"/>
              </a:rPr>
              <a:t>     1 8 9   Multiplier</a:t>
            </a:r>
            <a:r>
              <a:rPr lang="en-US" sz="2000" b="1" smtClean="0">
                <a:latin typeface="Lucida Console" pitchFamily="49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smtClean="0">
                <a:latin typeface="Lucida Console" pitchFamily="49" charset="0"/>
              </a:rPr>
              <a:t>    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smtClean="0">
                <a:latin typeface="Lucida Console" pitchFamily="49" charset="0"/>
              </a:rPr>
              <a:t>    2 6 7 3   Partial product of 9 times 279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b="1" smtClean="0">
              <a:latin typeface="Lucida Console" pitchFamily="49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smtClean="0">
                <a:latin typeface="Lucida Console" pitchFamily="49" charset="0"/>
              </a:rPr>
              <a:t>  2 3 7 6     Partial product of 80 times 279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b="1" smtClean="0">
              <a:latin typeface="Lucida Console" pitchFamily="49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smtClean="0">
                <a:latin typeface="Lucida Console" pitchFamily="49" charset="0"/>
              </a:rPr>
              <a:t>  2 9 7       Partial product of 100 times 279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b="1" u="sng" smtClean="0">
              <a:latin typeface="Lucida Console" pitchFamily="49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u="sng" smtClean="0">
                <a:latin typeface="Lucida Console" pitchFamily="49" charset="0"/>
              </a:rPr>
              <a:t>  1 2 1 0 0   Carry (addition of partial products)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smtClean="0">
              <a:latin typeface="Lucida Console" pitchFamily="49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smtClean="0">
                <a:latin typeface="Lucida Console" pitchFamily="49" charset="0"/>
              </a:rPr>
              <a:t>  5 6 1 3 3   Sum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9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0" y="-609600"/>
            <a:ext cx="9144000" cy="7467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000">
                <a:latin typeface="Lucida Console" pitchFamily="49" charset="0"/>
              </a:rPr>
              <a:t/>
            </a:r>
            <a:br>
              <a:rPr lang="en-US" sz="2000">
                <a:latin typeface="Lucida Console" pitchFamily="49" charset="0"/>
              </a:rPr>
            </a:br>
            <a:r>
              <a:rPr lang="en-US" sz="2000">
                <a:latin typeface="Lucida Console" pitchFamily="49" charset="0"/>
              </a:rPr>
              <a:t>      2 9 7   Multiplicand</a:t>
            </a:r>
            <a:br>
              <a:rPr lang="en-US" sz="2000">
                <a:latin typeface="Lucida Console" pitchFamily="49" charset="0"/>
              </a:rPr>
            </a:br>
            <a:r>
              <a:rPr lang="en-US" sz="2000">
                <a:latin typeface="Lucida Console" pitchFamily="49" charset="0"/>
              </a:rPr>
              <a:t>x</a:t>
            </a:r>
            <a:r>
              <a:rPr lang="en-US" sz="2000" u="sng">
                <a:latin typeface="Lucida Console" pitchFamily="49" charset="0"/>
              </a:rPr>
              <a:t>     0 0 9   Multiplier  </a:t>
            </a:r>
            <a:r>
              <a:rPr lang="en-US" sz="2000">
                <a:latin typeface="Lucida Console" pitchFamily="49" charset="0"/>
              </a:rPr>
              <a:t/>
            </a:r>
            <a:br>
              <a:rPr lang="en-US" sz="2000">
                <a:latin typeface="Lucida Console" pitchFamily="49" charset="0"/>
              </a:rPr>
            </a:br>
            <a:r>
              <a:rPr lang="en-US" sz="2000">
                <a:latin typeface="Lucida Console" pitchFamily="49" charset="0"/>
              </a:rPr>
              <a:t>    2 6 7 3   Partial product</a:t>
            </a:r>
            <a:br>
              <a:rPr lang="en-US" sz="2000">
                <a:latin typeface="Lucida Console" pitchFamily="49" charset="0"/>
              </a:rPr>
            </a:br>
            <a:r>
              <a:rPr lang="en-US" sz="2000">
                <a:latin typeface="Lucida Console" pitchFamily="49" charset="0"/>
              </a:rPr>
              <a:t>    0 0 0 0   Sum in</a:t>
            </a:r>
            <a:r>
              <a:rPr lang="en-US" sz="2000" u="sng">
                <a:latin typeface="Lucida Console" pitchFamily="49" charset="0"/>
              </a:rPr>
              <a:t/>
            </a:r>
            <a:br>
              <a:rPr lang="en-US" sz="2000" u="sng">
                <a:latin typeface="Lucida Console" pitchFamily="49" charset="0"/>
              </a:rPr>
            </a:br>
            <a:r>
              <a:rPr lang="en-US" sz="2000" u="sng">
                <a:latin typeface="Lucida Console" pitchFamily="49" charset="0"/>
              </a:rPr>
              <a:t>    0 0 0 0   Carry (generated during addition)</a:t>
            </a:r>
            <a:r>
              <a:rPr lang="en-US" sz="2000">
                <a:latin typeface="Lucida Console" pitchFamily="49" charset="0"/>
              </a:rPr>
              <a:t/>
            </a:r>
            <a:br>
              <a:rPr lang="en-US" sz="2000">
                <a:latin typeface="Lucida Console" pitchFamily="49" charset="0"/>
              </a:rPr>
            </a:br>
            <a:r>
              <a:rPr lang="en-US" sz="2000">
                <a:latin typeface="Lucida Console" pitchFamily="49" charset="0"/>
              </a:rPr>
              <a:t>    2 6 7 3   Intermediate Sum out</a:t>
            </a:r>
            <a:br>
              <a:rPr lang="en-US" sz="2000">
                <a:latin typeface="Lucida Console" pitchFamily="49" charset="0"/>
              </a:rPr>
            </a:br>
            <a:r>
              <a:rPr lang="en-US" sz="2000">
                <a:latin typeface="Lucida Console" pitchFamily="49" charset="0"/>
              </a:rPr>
              <a:t/>
            </a:r>
            <a:br>
              <a:rPr lang="en-US" sz="2000">
                <a:latin typeface="Lucida Console" pitchFamily="49" charset="0"/>
              </a:rPr>
            </a:br>
            <a:r>
              <a:rPr lang="en-US" sz="2000">
                <a:latin typeface="Lucida Console" pitchFamily="49" charset="0"/>
              </a:rPr>
              <a:t>      2 9 7   Multiplicand</a:t>
            </a:r>
            <a:br>
              <a:rPr lang="en-US" sz="2000">
                <a:latin typeface="Lucida Console" pitchFamily="49" charset="0"/>
              </a:rPr>
            </a:br>
            <a:r>
              <a:rPr lang="en-US" sz="2000">
                <a:latin typeface="Lucida Console" pitchFamily="49" charset="0"/>
              </a:rPr>
              <a:t>x</a:t>
            </a:r>
            <a:r>
              <a:rPr lang="en-US" sz="2000" u="sng">
                <a:latin typeface="Lucida Console" pitchFamily="49" charset="0"/>
              </a:rPr>
              <a:t>     0 8 0   Multiplier  </a:t>
            </a:r>
            <a:r>
              <a:rPr lang="en-US" sz="2000">
                <a:latin typeface="Lucida Console" pitchFamily="49" charset="0"/>
              </a:rPr>
              <a:t/>
            </a:r>
            <a:br>
              <a:rPr lang="en-US" sz="2000">
                <a:latin typeface="Lucida Console" pitchFamily="49" charset="0"/>
              </a:rPr>
            </a:br>
            <a:r>
              <a:rPr lang="en-US" sz="2000">
                <a:latin typeface="Lucida Console" pitchFamily="49" charset="0"/>
              </a:rPr>
              <a:t>  2 3 7 6 0   Partial product</a:t>
            </a:r>
            <a:br>
              <a:rPr lang="en-US" sz="2000">
                <a:latin typeface="Lucida Console" pitchFamily="49" charset="0"/>
              </a:rPr>
            </a:br>
            <a:r>
              <a:rPr lang="en-US" sz="2000">
                <a:latin typeface="Lucida Console" pitchFamily="49" charset="0"/>
              </a:rPr>
              <a:t>    2 6 7 3   Sum in</a:t>
            </a:r>
            <a:r>
              <a:rPr lang="en-US" sz="2000" u="sng">
                <a:latin typeface="Lucida Console" pitchFamily="49" charset="0"/>
              </a:rPr>
              <a:t/>
            </a:r>
            <a:br>
              <a:rPr lang="en-US" sz="2000" u="sng">
                <a:latin typeface="Lucida Console" pitchFamily="49" charset="0"/>
              </a:rPr>
            </a:br>
            <a:r>
              <a:rPr lang="en-US" sz="2000" u="sng">
                <a:latin typeface="Lucida Console" pitchFamily="49" charset="0"/>
              </a:rPr>
              <a:t>  0 1 1 0 0   Carry (generated during addition)</a:t>
            </a:r>
            <a:r>
              <a:rPr lang="en-US" sz="2000">
                <a:latin typeface="Lucida Console" pitchFamily="49" charset="0"/>
              </a:rPr>
              <a:t/>
            </a:r>
            <a:br>
              <a:rPr lang="en-US" sz="2000">
                <a:latin typeface="Lucida Console" pitchFamily="49" charset="0"/>
              </a:rPr>
            </a:br>
            <a:r>
              <a:rPr lang="en-US" sz="2000">
                <a:latin typeface="Lucida Console" pitchFamily="49" charset="0"/>
              </a:rPr>
              <a:t>  2 6 4 3 3   Intermediate Sum out</a:t>
            </a:r>
            <a:br>
              <a:rPr lang="en-US" sz="2000">
                <a:latin typeface="Lucida Console" pitchFamily="49" charset="0"/>
              </a:rPr>
            </a:br>
            <a:r>
              <a:rPr lang="en-US" sz="2000">
                <a:latin typeface="Lucida Console" pitchFamily="49" charset="0"/>
              </a:rPr>
              <a:t/>
            </a:r>
            <a:br>
              <a:rPr lang="en-US" sz="2000">
                <a:latin typeface="Lucida Console" pitchFamily="49" charset="0"/>
              </a:rPr>
            </a:br>
            <a:r>
              <a:rPr lang="en-US" sz="2000">
                <a:latin typeface="Lucida Console" pitchFamily="49" charset="0"/>
              </a:rPr>
              <a:t>      2 9 7   Multiplicand</a:t>
            </a:r>
            <a:br>
              <a:rPr lang="en-US" sz="2000">
                <a:latin typeface="Lucida Console" pitchFamily="49" charset="0"/>
              </a:rPr>
            </a:br>
            <a:r>
              <a:rPr lang="en-US" sz="2000">
                <a:latin typeface="Lucida Console" pitchFamily="49" charset="0"/>
              </a:rPr>
              <a:t>x</a:t>
            </a:r>
            <a:r>
              <a:rPr lang="en-US" sz="2000" u="sng">
                <a:latin typeface="Lucida Console" pitchFamily="49" charset="0"/>
              </a:rPr>
              <a:t>     1 0 0   Multiplier  </a:t>
            </a:r>
            <a:r>
              <a:rPr lang="en-US" sz="2000">
                <a:latin typeface="Lucida Console" pitchFamily="49" charset="0"/>
              </a:rPr>
              <a:t/>
            </a:r>
            <a:br>
              <a:rPr lang="en-US" sz="2000">
                <a:latin typeface="Lucida Console" pitchFamily="49" charset="0"/>
              </a:rPr>
            </a:br>
            <a:r>
              <a:rPr lang="en-US" sz="2000">
                <a:latin typeface="Lucida Console" pitchFamily="49" charset="0"/>
              </a:rPr>
              <a:t>  2 9 7       Partial product</a:t>
            </a:r>
            <a:br>
              <a:rPr lang="en-US" sz="2000">
                <a:latin typeface="Lucida Console" pitchFamily="49" charset="0"/>
              </a:rPr>
            </a:br>
            <a:r>
              <a:rPr lang="en-US" sz="2000">
                <a:latin typeface="Lucida Console" pitchFamily="49" charset="0"/>
              </a:rPr>
              <a:t>  2 6 4 3 3   Sum in</a:t>
            </a:r>
            <a:r>
              <a:rPr lang="en-US" sz="2000" u="sng">
                <a:latin typeface="Lucida Console" pitchFamily="49" charset="0"/>
              </a:rPr>
              <a:t/>
            </a:r>
            <a:br>
              <a:rPr lang="en-US" sz="2000" u="sng">
                <a:latin typeface="Lucida Console" pitchFamily="49" charset="0"/>
              </a:rPr>
            </a:br>
            <a:r>
              <a:rPr lang="en-US" sz="2000" u="sng">
                <a:latin typeface="Lucida Console" pitchFamily="49" charset="0"/>
              </a:rPr>
              <a:t>  1 1 0 0 0   Carry (generated during addition)</a:t>
            </a:r>
            <a:r>
              <a:rPr lang="en-US" sz="2000">
                <a:latin typeface="Lucida Console" pitchFamily="49" charset="0"/>
              </a:rPr>
              <a:t/>
            </a:r>
            <a:br>
              <a:rPr lang="en-US" sz="2000">
                <a:latin typeface="Lucida Console" pitchFamily="49" charset="0"/>
              </a:rPr>
            </a:br>
            <a:r>
              <a:rPr lang="en-US" sz="2000">
                <a:latin typeface="Lucida Console" pitchFamily="49" charset="0"/>
              </a:rPr>
              <a:t>  5 6 1 3 3   Final Sum 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>
                <a:latin typeface="Arial" charset="0"/>
              </a:rPr>
              <a:t>Binary</a:t>
            </a:r>
            <a:r>
              <a:rPr lang="en-US" sz="5400"/>
              <a:t> </a:t>
            </a:r>
            <a:r>
              <a:rPr lang="en-US" sz="5400">
                <a:latin typeface="Arial" charset="0"/>
              </a:rPr>
              <a:t>Addition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b="1"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>
                <a:latin typeface="Arial" charset="0"/>
              </a:rPr>
              <a:t>0 plus 0 equals 0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b="1"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>
                <a:latin typeface="Arial" charset="0"/>
              </a:rPr>
              <a:t>0 plus 1 equals 1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b="1"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>
                <a:latin typeface="Arial" charset="0"/>
              </a:rPr>
              <a:t>1 plus 0 equals 1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b="1"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>
                <a:latin typeface="Arial" charset="0"/>
              </a:rPr>
              <a:t>1 plus 1 equals 0 with a carry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</TotalTime>
  <Words>821</Words>
  <Application>Microsoft Office PowerPoint</Application>
  <PresentationFormat>On-screen Show (4:3)</PresentationFormat>
  <Paragraphs>75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Garamond</vt:lpstr>
      <vt:lpstr>Wingdings</vt:lpstr>
      <vt:lpstr>Lucida Console</vt:lpstr>
      <vt:lpstr>Stream</vt:lpstr>
      <vt:lpstr>Stream</vt:lpstr>
      <vt:lpstr>The RCA Computron</vt:lpstr>
      <vt:lpstr>Slide 2</vt:lpstr>
      <vt:lpstr>Gun Directors</vt:lpstr>
      <vt:lpstr>      M7 Director</vt:lpstr>
      <vt:lpstr>Slide 5</vt:lpstr>
      <vt:lpstr>Slide 6</vt:lpstr>
      <vt:lpstr>Decimal Multiplication</vt:lpstr>
      <vt:lpstr>       2 9 7   Multiplicand x     0 0 9   Multiplier       2 6 7 3   Partial product     0 0 0 0   Sum in     0 0 0 0   Carry (generated during addition)     2 6 7 3   Intermediate Sum out        2 9 7   Multiplicand x     0 8 0   Multiplier     2 3 7 6 0   Partial product     2 6 7 3   Sum in   0 1 1 0 0   Carry (generated during addition)   2 6 4 3 3   Intermediate Sum out        2 9 7   Multiplicand x     1 0 0   Multiplier     2 9 7       Partial product   2 6 4 3 3   Sum in   1 1 0 0 0   Carry (generated during addition)   5 6 1 3 3   Final Sum out</vt:lpstr>
      <vt:lpstr>Binary Addition</vt:lpstr>
      <vt:lpstr>Binary Multiplication</vt:lpstr>
      <vt:lpstr>Thus, multiplying 10111 by 1110 in binary notation:          1 0 1 1 1   Multiplicand       x   1 1 1 0   Multiplier           0 0 0 0 0   partial product       1 0 1 1 1     partial product     1 0 1 1 1       partial product   1 0 1 1 1         partial product   1 2 2 2 1 0 0 0   Carry (generated during addition) 1 0 1 0 0 0 0 1 0   sum  The rules are simple:    If the digit of the multiplier is 0, add nothing;    if it is 1, add the shifted multiplicand to that of the digit.</vt:lpstr>
      <vt:lpstr>        1 0 1 1 1   Multiplicand       x   1 1 1 0   Multiplier             1 0 1 1 1   Multiplicand       x   0 0 0 0   Multiplier           0 0 0 0 0   partial product         0 0 0 0 0   sum in         0 0 0 0 0   Carry (generated during addition)         0 0 0 0 0   sum out          1 0 1 1 1   Multiplicand       x   0 0 1 0   Multiplier         1 0 1 1 1     partial product         0 0 0 0 0   sum in       0 0 0 0 0 0   Carry (generated during addition)       1 0 1 1 1 0   sum out          1 0 1 1 1   Multiplicand       x   0 1 0 0   Multiplier       1 0 1 1 1       partial product       1 0 1 1 1 0   sum in   1 1 1 1 1 0 0 0   Carry (generated during addition)   1 0 0 0 1 0 1 0   sum out          1 0 1 1 1   Multiplicand       x   1 0 0 0   Multiplier     1 0 1 1 1         partial product   1 0 0 0 1 0 1 0   sum in 1 0 1 1 1 0 0 0 0   Carry (generated during addition) 1 0 1 0 0 0 0 1 0   sum out</vt:lpstr>
      <vt:lpstr>3-Bit Adder</vt:lpstr>
      <vt:lpstr>Slide 14</vt:lpstr>
      <vt:lpstr>Slide 15</vt:lpstr>
      <vt:lpstr>        1 0 1 1 1   Multiplicand       x   1 1 1 0   Multiplier             1 0 1 1 1   Multiplicand       x   0 0 0 0   Multiplier           0 0 0 0 0   partial product         0 0 0 0 0   sum in         0 0 0 0 0   Carry (generated during addition)         0 0 0 0 0   sum out          1 0 1 1 1   Multiplicand       x   0 0 1 0   Multiplier         1 0 1 1 1     partial product         0 0 0 0 0   sum in       0 0 0 0 0 0   Carry (generated during addition)       1 0 1 1 1 0   sum out          1 0 1 1 1   Multiplicand       x   0 1 0 0   Multiplier       1 0 1 1 1       partial product       1 0 1 1 1 0   sum in   1 1 1 1 1 0 0 0   Carry (generated during addition)   1 0 0 0 1 0 1 0   sum out          1 0 1 1 1   Multiplicand       x   1 0 0 0   Multiplier     1 0 1 1 1         partial product   1 0 0 0 1 0 1 0   sum in 1 0 1 1 1 0 0 0 0   Carry (generated during addition) 1 0 1 0 0 0 0 1 0   sum out</vt:lpstr>
      <vt:lpstr>Cathode Ray Tube</vt:lpstr>
      <vt:lpstr>CRT… plus windows</vt:lpstr>
      <vt:lpstr>Three Bit CRT:  AX+B+C</vt:lpstr>
      <vt:lpstr>Secondary Electron Emission</vt:lpstr>
      <vt:lpstr>One man enters. Two men leave.</vt:lpstr>
      <vt:lpstr>Slide 22</vt:lpstr>
      <vt:lpstr>Floating Target</vt:lpstr>
      <vt:lpstr>Floating Target</vt:lpstr>
      <vt:lpstr>Slide 25</vt:lpstr>
      <vt:lpstr>Target… now with labels!</vt:lpstr>
      <vt:lpstr>Inputs and Outputs</vt:lpstr>
      <vt:lpstr>Slide 28</vt:lpstr>
      <vt:lpstr>Slide 29</vt:lpstr>
      <vt:lpstr>Slide 30</vt:lpstr>
      <vt:lpstr>Slide 31</vt:lpstr>
      <vt:lpstr>Slide 32</vt:lpstr>
      <vt:lpstr>SketchUp</vt:lpstr>
      <vt:lpstr>Slide 34</vt:lpstr>
    </vt:vector>
  </TitlesOfParts>
  <Company>ozland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RCA Computron</dc:title>
  <dc:creator>oz</dc:creator>
  <cp:lastModifiedBy>oz</cp:lastModifiedBy>
  <cp:revision>21</cp:revision>
  <dcterms:created xsi:type="dcterms:W3CDTF">2013-02-12T03:23:06Z</dcterms:created>
  <dcterms:modified xsi:type="dcterms:W3CDTF">2013-02-14T00:33:11Z</dcterms:modified>
</cp:coreProperties>
</file>